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C2672E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3B2A22"/>
                </a:solidFill>
                <a:latin typeface="Secular One"/>
                <a:cs typeface="Secular One"/>
              </a:rPr>
              <a:t>קיר החוסן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C2672E"/>
                </a:solidFill>
                <a:latin typeface="Secular One"/>
                <a:cs typeface="Secular One"/>
              </a:rPr>
              <a:t>לבנה על לבנה: מה מחזק אותי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wall-cover-163c05c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830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30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84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יש לי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1300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21300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5836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אני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429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9429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82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אני יכול/ה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כל לבנה היא משהו שמחזק אותי. בואו נבנה את הקיר שלכם!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1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22"/>
                </a:solidFill>
                <a:latin typeface="Secular One"/>
                <a:cs typeface="Secular One"/>
              </a:rPr>
              <a:t>מה זה קיר החוסן?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wall-what-4d68d4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חוסן הוא לא משהו שיש או אין – הוא נבנה לאט, כמו קיר: לבנה על לבנה. כל לבנה היא משהו שמחזק אותנו. בקיר יש שלוש שורות: יש לי (אנשים ודברים שתומכים בי), אני (החוזקות שלי) ואני יכול/ה (מה שאני יודע/ת לעשות כשקשה).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כשרוצים להיזכר מה מחזק אותי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לפני תקופה מאתגרת: מבחנים, מעבר, שינוי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בשיחה כיתתית על חוסן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728400"/>
            <a:ext cx="3235680" cy="2268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5620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5620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7015680"/>
            <a:ext cx="287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ברגע קשה קל לשכוח מה יש לנו. קיר כתוב מזכיר שיש לי על מי ועל מה להישען – וכל לבנה חדשה מחזקת אותו.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בקיר שלכם אין לבנה "קטנה מדי": גם "אני יודע/ת להצחיק" זו לבנה.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שורה 1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C267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B2A22"/>
                </a:solidFill>
                <a:latin typeface="Secular One"/>
                <a:cs typeface="Secular One"/>
              </a:rPr>
              <a:t>יש לי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wall-s0-4f4432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השורה של התמיכה מבחוץ: אנשים ודברים שתומכים בי – משפחה, חברים, מורה שאכפת לו/ה, יועצת, חוג, תנועת נוער, קבוצה שאני שייך/ת אליה.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C2672E"/>
                </a:solidFill>
                <a:latin typeface="Varela Round"/>
                <a:cs typeface="Varela Round"/>
              </a:rPr>
              <a:t>לבנים לדוגמה: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"יש לי חבר/ה לדבר איתו/ה."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"יש לי יועצת לפנות אליה."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"יש לי קבוצה בחוג."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384800" y="8467200"/>
            <a:ext cx="2570400" cy="332640"/>
          </a:xfrm>
          <a:prstGeom prst="roundRect">
            <a:avLst>
              <a:gd name="adj" fmla="val 50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384800" y="8467200"/>
            <a:ext cx="2570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תלמיד חדש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עומר עבר השנה לבית ספר חדש ומרגיש לבד. כשהוא כותב את שורת "יש לי", הוא מגלה שיש לו יותר משחשב: אחות גדולה, מאמן כדורגל, ודני שישב לידו בשבוע הראשון.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שורה 2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B2A22"/>
                </a:solidFill>
                <a:latin typeface="Secular One"/>
                <a:cs typeface="Secular One"/>
              </a:rPr>
              <a:t>אני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wall-s1-76d15a0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השורה של החוזקות שבפנים: מה טוב בי, מה חשוב לי ובמה אני מאמין/ה. תכונות כמו אכפתיות, התמדה, הומור, יושר ותקווה.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לבנים לדוגמה: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אדם שאכפת לו."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מתמיד/ה."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יודע/ת להצחיק."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ספורט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הפסידה בתחרות ריצה וכעסה על עצמה. כשהיא חושבת על שורת "אני", היא נזכרת שהיא מתמידה: התאמנה כל השנה, גם בגשם. זו לבנה שאף הפסד לא לוקח ממנה.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E9E8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שורה 3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E9E8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B2A22"/>
                </a:solidFill>
                <a:latin typeface="Secular One"/>
                <a:cs typeface="Secular One"/>
              </a:rPr>
              <a:t>אני יכול/ה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wall-s2-2a6233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השורה של המיומנויות: מה אני יודע/ת לעשות כשקשה – לבקש עזרה, להרגיע את עצמי (למשל בעש״ן ד״ק), לעזור לחבר (במעש״ה), לפתור בעיה ולתכנן.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E9E83"/>
                </a:solidFill>
                <a:latin typeface="Varela Round"/>
                <a:cs typeface="Varela Round"/>
              </a:rPr>
              <a:t>לבנים לדוגמה: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יכול/ה לבקש עזרה."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יכול/ה להירגע."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יכול/ה לתכנן."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באזעקה בלילה הלב של דני דופק חזק. הוא נזכר בלבנה שלו מ"אני יכול/ה": "אני יכול להרגיע את עצמי" – ונושם לאט, עם נשיפה ארוכה, עד שהגוף נרגע.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בונים יחד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22"/>
                </a:solidFill>
                <a:latin typeface="Secular One"/>
                <a:cs typeface="Secular One"/>
              </a:rPr>
              <a:t>איך בונים את הקיר שלי?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כמה רעיונות כדי שהקיר יהיה חזק ויציב: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54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wall-x6-15f2bc6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4192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626720"/>
            <a:ext cx="6652800" cy="1217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C267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5046300"/>
            <a:ext cx="378000" cy="37800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626720"/>
            <a:ext cx="5821200" cy="12171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C2672E"/>
                </a:solidFill>
                <a:latin typeface="Secular One"/>
                <a:cs typeface="Secular One"/>
              </a:rPr>
              <a:t>מתחילים מהבסיס.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כותבים לפחות שתי לבנים בכל שורה – גם דברים קטנים נחשבים.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964840"/>
            <a:ext cx="6652800" cy="1217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38442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964840"/>
            <a:ext cx="5821200" cy="12171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שואלים אחרים.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חבר/ה או בן/בת משפחה רואים בנו חוזקות שאנחנו לא תמיד רואים.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302960"/>
            <a:ext cx="6652800" cy="1217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E9E8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722540"/>
            <a:ext cx="378000" cy="37800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302960"/>
            <a:ext cx="5821200" cy="12171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E9E83"/>
                </a:solidFill>
                <a:latin typeface="Secular One"/>
                <a:cs typeface="Secular One"/>
              </a:rPr>
              <a:t>מוסיפים כל הזמן.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כל הצלחה, חבר חדש או מיומנות חדשה – עוד לבנה בקיר.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41080"/>
            <a:ext cx="6652800" cy="1217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60660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41080"/>
            <a:ext cx="5821200" cy="12171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שומרים קרוב.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מצלמים את הקיר לטלפון או תולים ליד המיטה, וחוזרים אליו כשקשה.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22"/>
                </a:solidFill>
                <a:latin typeface="Secular One"/>
                <a:cs typeface="Secular One"/>
              </a:rPr>
              <a:t>נועה בונה קיר לפני שבוע המבחנים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wall-p0-48f1fd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C267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חמישה מבחנים בשבועיים!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לפני שבוע מבחנים עמוס, נועה מרגישה שהכול נופל עליה.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wall-p1-ef3be7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C267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נלמד יחד לאנגלית?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יש לי: היא נזכרת שיש לה את דני, ואת אמא שבודקת איתה חומר.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wall-p2-31a960e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C267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מתמידה. אני לא מוותרת.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אני: היא כותבת לבנה של חוזקה – התמדה.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wall-p3-6759ed0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C267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B2A22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יכולה לתכנן את זה!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אני יכולה: היא בונה לוח למידה, והקיר שלה עומד יציב.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22"/>
                </a:solidFill>
                <a:latin typeface="Secular One"/>
                <a:cs typeface="Secular One"/>
              </a:rPr>
              <a:t>תורכם: הקיר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כתבו לפחות שתי לבנים בכל שורה.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יש לי – אנשים, מקומות וקבוצות שתומכים בי: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– החוזקות והערכים שלי: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יכול/ה – מה אני יודע/ת לעשות כשקשה: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לבנה שמישהו אחר אמר לי שיש בי: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773760" y="704592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70610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לבנה אחת שהייתי רוצה להוסיף לקיר השנה: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53600" y="77414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קיר החוסן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8E3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DCEBF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C267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B2A22"/>
                </a:solidFill>
                <a:latin typeface="Secular One"/>
                <a:cs typeface="Secular One"/>
              </a:rPr>
              <a:t>קיר החוסן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C2672E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2119320"/>
            <a:ext cx="574560" cy="574560"/>
          </a:xfrm>
          <a:prstGeom prst="ellipse">
            <a:avLst/>
          </a:prstGeom>
          <a:solidFill>
            <a:srgbClr val="C267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C2672E"/>
                </a:solidFill>
                <a:latin typeface="Secular One"/>
                <a:cs typeface="Secular One"/>
              </a:rPr>
              <a:t>יש לי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אנשים ודברים שתומכים בי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33793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303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אני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החוזקות והערכים שלי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4639320"/>
            <a:ext cx="574560" cy="574560"/>
          </a:xfrm>
          <a:prstGeom prst="ellipse">
            <a:avLst/>
          </a:prstGeom>
          <a:solidFill>
            <a:srgbClr val="2E9E8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429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E9E83"/>
                </a:solidFill>
                <a:latin typeface="Secular One"/>
                <a:cs typeface="Secular One"/>
              </a:rPr>
              <a:t>אני יכול/ה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מה שאני יודע/ת לעשות כשקשה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C2672E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חוסן נבנה לבנה על לבנה – ואפשר להוסיף לבנה בכל יום.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B2A2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Heart 19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החלוקה "יש לי ‏·‏ אני ‏·‏ אני יכול/ה" של חוקרת החוסן עדית גרוטברג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B2A22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קיר החוסן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